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8" r:id="rId3"/>
    <p:sldId id="258" r:id="rId4"/>
    <p:sldId id="259" r:id="rId5"/>
    <p:sldId id="265" r:id="rId6"/>
    <p:sldId id="260" r:id="rId7"/>
    <p:sldId id="267" r:id="rId8"/>
    <p:sldId id="266" r:id="rId9"/>
    <p:sldId id="261" r:id="rId10"/>
    <p:sldId id="262" r:id="rId11"/>
    <p:sldId id="263" r:id="rId12"/>
    <p:sldId id="256"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0" y="-7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45C76B-7585-43F6-B571-3CE2C7FF823D}" type="datetimeFigureOut">
              <a:rPr lang="en-US" smtClean="0"/>
              <a:t>10/24/2012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0F3DDB-668F-4AE3-AEE0-345CF29C629F}" type="slidenum">
              <a:rPr lang="en-US" smtClean="0"/>
              <a:t>‹#›</a:t>
            </a:fld>
            <a:endParaRPr lang="en-US"/>
          </a:p>
        </p:txBody>
      </p:sp>
    </p:spTree>
    <p:extLst>
      <p:ext uri="{BB962C8B-B14F-4D97-AF65-F5344CB8AC3E}">
        <p14:creationId xmlns:p14="http://schemas.microsoft.com/office/powerpoint/2010/main" val="1319438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EF14499C-4BF7-42AB-ACD4-7DF81C603D58}" type="slidenum">
              <a:rPr lang="en-US" sz="1300">
                <a:latin typeface="Times New Roman" charset="0"/>
              </a:rPr>
              <a:pPr/>
              <a:t>1</a:t>
            </a:fld>
            <a:endParaRPr lang="en-US" sz="1300">
              <a:latin typeface="Times New Roman"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EEDCAE0F-B799-433E-A001-6D862AFD3615}" type="slidenum">
              <a:rPr lang="en-US" sz="1300">
                <a:latin typeface="Times New Roman" charset="0"/>
              </a:rPr>
              <a:pPr/>
              <a:t>3</a:t>
            </a:fld>
            <a:endParaRPr lang="en-US" sz="1300">
              <a:latin typeface="Times New Roman"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236F084B-161C-4226-B2A8-DF8BAA19CD60}" type="slidenum">
              <a:rPr lang="en-US" sz="1300">
                <a:latin typeface="Times New Roman" charset="0"/>
              </a:rPr>
              <a:pPr/>
              <a:t>4</a:t>
            </a:fld>
            <a:endParaRPr lang="en-US" sz="1300">
              <a:latin typeface="Times New Roman"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2AFE2055-A06F-4AB6-81C1-E4D80F700822}" type="slidenum">
              <a:rPr lang="en-US" sz="1300">
                <a:latin typeface="Times New Roman" charset="0"/>
              </a:rPr>
              <a:pPr/>
              <a:t>6</a:t>
            </a:fld>
            <a:endParaRPr lang="en-US" sz="1300">
              <a:latin typeface="Times New Roman"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1627B953-7937-4DE1-92B2-D493B80B2AFC}" type="slidenum">
              <a:rPr lang="en-US" sz="1300">
                <a:latin typeface="Times New Roman" charset="0"/>
              </a:rPr>
              <a:pPr/>
              <a:t>8</a:t>
            </a:fld>
            <a:endParaRPr lang="en-US" sz="1300">
              <a:latin typeface="Times New Roman"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3A409FC7-F77C-40ED-872D-4A26B5313181}" type="slidenum">
              <a:rPr lang="en-US" sz="1300">
                <a:latin typeface="Times New Roman" charset="0"/>
              </a:rPr>
              <a:pPr/>
              <a:t>10</a:t>
            </a:fld>
            <a:endParaRPr lang="en-US" sz="1300">
              <a:latin typeface="Times New Roman"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Verdana" charset="0"/>
                <a:ea typeface="ＭＳ Ｐゴシック" charset="-128"/>
              </a:defRPr>
            </a:lvl1pPr>
            <a:lvl2pPr marL="35879619" indent="-35447153" defTabSz="914485">
              <a:defRPr sz="2300">
                <a:solidFill>
                  <a:schemeClr val="tx1"/>
                </a:solidFill>
                <a:latin typeface="Verdana" charset="0"/>
                <a:ea typeface="ＭＳ Ｐゴシック" charset="-128"/>
              </a:defRPr>
            </a:lvl2pPr>
            <a:lvl3pPr>
              <a:defRPr sz="2300">
                <a:solidFill>
                  <a:schemeClr val="tx1"/>
                </a:solidFill>
                <a:latin typeface="Verdana" charset="0"/>
                <a:ea typeface="ＭＳ Ｐゴシック" charset="-128"/>
              </a:defRPr>
            </a:lvl3pPr>
            <a:lvl4pPr>
              <a:defRPr sz="2300">
                <a:solidFill>
                  <a:schemeClr val="tx1"/>
                </a:solidFill>
                <a:latin typeface="Verdana" charset="0"/>
                <a:ea typeface="ＭＳ Ｐゴシック" charset="-128"/>
              </a:defRPr>
            </a:lvl4pPr>
            <a:lvl5pPr>
              <a:defRPr sz="2300">
                <a:solidFill>
                  <a:schemeClr val="tx1"/>
                </a:solidFill>
                <a:latin typeface="Verdana" charset="0"/>
                <a:ea typeface="ＭＳ Ｐゴシック" charset="-128"/>
              </a:defRPr>
            </a:lvl5pPr>
            <a:lvl6pPr marL="432465" eaLnBrk="0" fontAlgn="base" hangingPunct="0">
              <a:spcBef>
                <a:spcPct val="0"/>
              </a:spcBef>
              <a:spcAft>
                <a:spcPct val="0"/>
              </a:spcAft>
              <a:defRPr sz="2300">
                <a:solidFill>
                  <a:schemeClr val="tx1"/>
                </a:solidFill>
                <a:latin typeface="Verdana" charset="0"/>
                <a:ea typeface="ＭＳ Ｐゴシック" charset="-128"/>
              </a:defRPr>
            </a:lvl6pPr>
            <a:lvl7pPr marL="864931" eaLnBrk="0" fontAlgn="base" hangingPunct="0">
              <a:spcBef>
                <a:spcPct val="0"/>
              </a:spcBef>
              <a:spcAft>
                <a:spcPct val="0"/>
              </a:spcAft>
              <a:defRPr sz="2300">
                <a:solidFill>
                  <a:schemeClr val="tx1"/>
                </a:solidFill>
                <a:latin typeface="Verdana" charset="0"/>
                <a:ea typeface="ＭＳ Ｐゴシック" charset="-128"/>
              </a:defRPr>
            </a:lvl7pPr>
            <a:lvl8pPr marL="1297396" eaLnBrk="0" fontAlgn="base" hangingPunct="0">
              <a:spcBef>
                <a:spcPct val="0"/>
              </a:spcBef>
              <a:spcAft>
                <a:spcPct val="0"/>
              </a:spcAft>
              <a:defRPr sz="2300">
                <a:solidFill>
                  <a:schemeClr val="tx1"/>
                </a:solidFill>
                <a:latin typeface="Verdana" charset="0"/>
                <a:ea typeface="ＭＳ Ｐゴシック" charset="-128"/>
              </a:defRPr>
            </a:lvl8pPr>
            <a:lvl9pPr marL="1729862" eaLnBrk="0" fontAlgn="base" hangingPunct="0">
              <a:spcBef>
                <a:spcPct val="0"/>
              </a:spcBef>
              <a:spcAft>
                <a:spcPct val="0"/>
              </a:spcAft>
              <a:defRPr sz="2300">
                <a:solidFill>
                  <a:schemeClr val="tx1"/>
                </a:solidFill>
                <a:latin typeface="Verdana" charset="0"/>
                <a:ea typeface="ＭＳ Ｐゴシック" charset="-128"/>
              </a:defRPr>
            </a:lvl9pPr>
          </a:lstStyle>
          <a:p>
            <a:fld id="{5840EAE6-CBD2-4308-9AC4-CF11FB46B3A4}" type="slidenum">
              <a:rPr lang="en-US" sz="1300">
                <a:latin typeface="Times New Roman" charset="0"/>
              </a:rPr>
              <a:pPr/>
              <a:t>11</a:t>
            </a:fld>
            <a:endParaRPr lang="en-US" sz="1300">
              <a:latin typeface="Times New Roman"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B3F3C6-9C26-4B51-B258-530F62997720}" type="datetimeFigureOut">
              <a:rPr lang="en-US" smtClean="0"/>
              <a:t>10/24/2012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1746995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3F3C6-9C26-4B51-B258-530F62997720}" type="datetimeFigureOut">
              <a:rPr lang="en-US" smtClean="0"/>
              <a:t>10/24/2012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2046304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3F3C6-9C26-4B51-B258-530F62997720}" type="datetimeFigureOut">
              <a:rPr lang="en-US" smtClean="0"/>
              <a:t>10/24/2012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2932644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B3F3C6-9C26-4B51-B258-530F62997720}" type="datetimeFigureOut">
              <a:rPr lang="en-US" smtClean="0"/>
              <a:t>10/24/2012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2863046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B3F3C6-9C26-4B51-B258-530F62997720}" type="datetimeFigureOut">
              <a:rPr lang="en-US" smtClean="0"/>
              <a:t>10/24/2012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408423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B3F3C6-9C26-4B51-B258-530F62997720}" type="datetimeFigureOut">
              <a:rPr lang="en-US" smtClean="0"/>
              <a:t>10/24/2012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754177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B3F3C6-9C26-4B51-B258-530F62997720}" type="datetimeFigureOut">
              <a:rPr lang="en-US" smtClean="0"/>
              <a:t>10/24/2012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32435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B3F3C6-9C26-4B51-B258-530F62997720}" type="datetimeFigureOut">
              <a:rPr lang="en-US" smtClean="0"/>
              <a:t>10/24/2012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98637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3F3C6-9C26-4B51-B258-530F62997720}" type="datetimeFigureOut">
              <a:rPr lang="en-US" smtClean="0"/>
              <a:t>10/24/2012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319123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3F3C6-9C26-4B51-B258-530F62997720}" type="datetimeFigureOut">
              <a:rPr lang="en-US" smtClean="0"/>
              <a:t>10/24/2012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2955312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3F3C6-9C26-4B51-B258-530F62997720}" type="datetimeFigureOut">
              <a:rPr lang="en-US" smtClean="0"/>
              <a:t>10/24/2012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669F5-12D1-424C-A6AA-F7FB99CE407A}" type="slidenum">
              <a:rPr lang="en-US" smtClean="0"/>
              <a:t>‹#›</a:t>
            </a:fld>
            <a:endParaRPr lang="en-US"/>
          </a:p>
        </p:txBody>
      </p:sp>
    </p:spTree>
    <p:extLst>
      <p:ext uri="{BB962C8B-B14F-4D97-AF65-F5344CB8AC3E}">
        <p14:creationId xmlns:p14="http://schemas.microsoft.com/office/powerpoint/2010/main" val="125997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3F3C6-9C26-4B51-B258-530F62997720}" type="datetimeFigureOut">
              <a:rPr lang="en-US" smtClean="0"/>
              <a:t>10/24/2012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669F5-12D1-424C-A6AA-F7FB99CE407A}" type="slidenum">
              <a:rPr lang="en-US" smtClean="0"/>
              <a:t>‹#›</a:t>
            </a:fld>
            <a:endParaRPr lang="en-US"/>
          </a:p>
        </p:txBody>
      </p:sp>
    </p:spTree>
    <p:extLst>
      <p:ext uri="{BB962C8B-B14F-4D97-AF65-F5344CB8AC3E}">
        <p14:creationId xmlns:p14="http://schemas.microsoft.com/office/powerpoint/2010/main" val="1394621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a:xfrm>
            <a:off x="76200" y="304800"/>
            <a:ext cx="9067800" cy="1143000"/>
          </a:xfrm>
        </p:spPr>
        <p:txBody>
          <a:bodyPr>
            <a:normAutofit/>
          </a:bodyPr>
          <a:lstStyle/>
          <a:p>
            <a:pPr eaLnBrk="1" hangingPunct="1"/>
            <a:r>
              <a:rPr lang="en-US" sz="3600" b="1" dirty="0" smtClean="0"/>
              <a:t>Background on the need for Synchronization</a:t>
            </a:r>
            <a:endParaRPr lang="en-US" sz="3600" b="1" dirty="0" smtClean="0"/>
          </a:p>
        </p:txBody>
      </p:sp>
      <p:sp>
        <p:nvSpPr>
          <p:cNvPr id="21507" name="Rectangle 5"/>
          <p:cNvSpPr>
            <a:spLocks noGrp="1" noChangeArrowheads="1"/>
          </p:cNvSpPr>
          <p:nvPr>
            <p:ph type="body" idx="1"/>
          </p:nvPr>
        </p:nvSpPr>
        <p:spPr>
          <a:xfrm>
            <a:off x="838200" y="1676400"/>
            <a:ext cx="7859712" cy="4860925"/>
          </a:xfrm>
        </p:spPr>
        <p:txBody>
          <a:bodyPr>
            <a:noAutofit/>
          </a:bodyPr>
          <a:lstStyle/>
          <a:p>
            <a:endParaRPr lang="en-US" sz="2400" dirty="0" smtClean="0"/>
          </a:p>
          <a:p>
            <a:r>
              <a:rPr lang="en-US" sz="2800" dirty="0" smtClean="0"/>
              <a:t>Threads may need to wait for other threads to finish an operation (i.e. </a:t>
            </a:r>
            <a:r>
              <a:rPr lang="en-US" sz="2800" dirty="0" err="1" smtClean="0"/>
              <a:t>Waitforallthreads</a:t>
            </a:r>
            <a:r>
              <a:rPr lang="en-US" sz="2800" dirty="0" smtClean="0"/>
              <a:t>() from lab) </a:t>
            </a:r>
            <a:endParaRPr lang="en-US" sz="2800" dirty="0"/>
          </a:p>
          <a:p>
            <a:r>
              <a:rPr lang="en-US" sz="2800" dirty="0" smtClean="0"/>
              <a:t>Additionally concurrent </a:t>
            </a:r>
            <a:r>
              <a:rPr lang="en-US" sz="2800" dirty="0" smtClean="0"/>
              <a:t>access to shared data </a:t>
            </a:r>
            <a:r>
              <a:rPr lang="en-US" sz="2800" dirty="0" smtClean="0"/>
              <a:t>with threads may </a:t>
            </a:r>
            <a:r>
              <a:rPr lang="en-US" sz="2800" dirty="0" smtClean="0"/>
              <a:t>result in data </a:t>
            </a:r>
            <a:r>
              <a:rPr lang="en-US" sz="2800" dirty="0" smtClean="0"/>
              <a:t>inconsistency (i.e., incorrect values)</a:t>
            </a:r>
            <a:endParaRPr lang="en-US" sz="2800" dirty="0" smtClean="0"/>
          </a:p>
          <a:p>
            <a:r>
              <a:rPr lang="en-US" sz="2800" dirty="0" smtClean="0"/>
              <a:t>Maintaining data consistency requires mechanisms to ensure the orderly execution of cooperating </a:t>
            </a:r>
            <a:r>
              <a:rPr lang="en-US" sz="2800" dirty="0" smtClean="0"/>
              <a:t>processes (or threads)</a:t>
            </a:r>
            <a:endParaRPr lang="en-US" sz="2800" dirty="0" smtClean="0"/>
          </a:p>
          <a:p>
            <a:pPr marL="0" indent="0">
              <a:buNone/>
            </a:pPr>
            <a:endParaRPr lang="en-US" sz="2400" dirty="0" smtClean="0"/>
          </a:p>
        </p:txBody>
      </p:sp>
    </p:spTree>
    <p:extLst>
      <p:ext uri="{BB962C8B-B14F-4D97-AF65-F5344CB8AC3E}">
        <p14:creationId xmlns:p14="http://schemas.microsoft.com/office/powerpoint/2010/main" val="3961500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6945"/>
            <a:ext cx="8229600" cy="1143000"/>
          </a:xfrm>
        </p:spPr>
        <p:txBody>
          <a:bodyPr/>
          <a:lstStyle/>
          <a:p>
            <a:pPr eaLnBrk="1" hangingPunct="1"/>
            <a:r>
              <a:rPr lang="en-US" dirty="0" smtClean="0"/>
              <a:t>Semaphore</a:t>
            </a:r>
          </a:p>
        </p:txBody>
      </p:sp>
      <p:sp>
        <p:nvSpPr>
          <p:cNvPr id="48131" name="Rectangle 3"/>
          <p:cNvSpPr>
            <a:spLocks noGrp="1" noChangeArrowheads="1"/>
          </p:cNvSpPr>
          <p:nvPr>
            <p:ph type="body" idx="1"/>
          </p:nvPr>
        </p:nvSpPr>
        <p:spPr>
          <a:xfrm>
            <a:off x="838200" y="1066800"/>
            <a:ext cx="7921625" cy="5254625"/>
          </a:xfrm>
        </p:spPr>
        <p:txBody>
          <a:bodyPr>
            <a:normAutofit lnSpcReduction="10000"/>
          </a:bodyPr>
          <a:lstStyle/>
          <a:p>
            <a:pPr marL="0" indent="0">
              <a:lnSpc>
                <a:spcPct val="90000"/>
              </a:lnSpc>
              <a:buNone/>
            </a:pPr>
            <a:r>
              <a:rPr lang="en-US" sz="2000" dirty="0" smtClean="0"/>
              <a:t>Synchronization tool that does not require busy </a:t>
            </a:r>
            <a:r>
              <a:rPr lang="en-US" sz="2000" dirty="0" smtClean="0"/>
              <a:t>waiting (i.e., no while loops using processor time and power) </a:t>
            </a:r>
            <a:endParaRPr lang="en-US" sz="2000" i="1" dirty="0" smtClean="0">
              <a:solidFill>
                <a:schemeClr val="tx2"/>
              </a:solidFill>
            </a:endParaRPr>
          </a:p>
          <a:p>
            <a:pPr marL="0" indent="0">
              <a:lnSpc>
                <a:spcPct val="90000"/>
              </a:lnSpc>
              <a:buNone/>
            </a:pPr>
            <a:r>
              <a:rPr lang="en-US" sz="2000" dirty="0" smtClean="0"/>
              <a:t>Semaphore </a:t>
            </a:r>
            <a:r>
              <a:rPr lang="en-US" sz="2000" i="1" dirty="0" smtClean="0"/>
              <a:t>S</a:t>
            </a:r>
            <a:r>
              <a:rPr lang="en-US" sz="2000" dirty="0" smtClean="0"/>
              <a:t> – integer variable</a:t>
            </a:r>
          </a:p>
          <a:p>
            <a:pPr marL="0" indent="0">
              <a:lnSpc>
                <a:spcPct val="90000"/>
              </a:lnSpc>
              <a:buNone/>
            </a:pPr>
            <a:r>
              <a:rPr lang="en-US" sz="2000" dirty="0" smtClean="0"/>
              <a:t>Two standard operations modify </a:t>
            </a:r>
            <a:r>
              <a:rPr lang="en-US" sz="2000" dirty="0" smtClean="0">
                <a:solidFill>
                  <a:srgbClr val="0000FF"/>
                </a:solidFill>
              </a:rPr>
              <a:t>S: wait()</a:t>
            </a:r>
            <a:r>
              <a:rPr lang="en-US" sz="2000" dirty="0" smtClean="0"/>
              <a:t> and </a:t>
            </a:r>
            <a:r>
              <a:rPr lang="en-US" sz="2000" dirty="0" smtClean="0">
                <a:solidFill>
                  <a:srgbClr val="0000FF"/>
                </a:solidFill>
              </a:rPr>
              <a:t>signal()</a:t>
            </a:r>
          </a:p>
          <a:p>
            <a:pPr marL="457200" lvl="1" indent="0">
              <a:lnSpc>
                <a:spcPct val="90000"/>
              </a:lnSpc>
              <a:buNone/>
            </a:pPr>
            <a:r>
              <a:rPr lang="en-US" sz="2200" dirty="0" smtClean="0"/>
              <a:t>Originally called </a:t>
            </a:r>
            <a:r>
              <a:rPr lang="en-US" sz="2200" dirty="0" smtClean="0">
                <a:solidFill>
                  <a:srgbClr val="3366FF"/>
                </a:solidFill>
              </a:rPr>
              <a:t>P() </a:t>
            </a:r>
            <a:r>
              <a:rPr lang="en-US" sz="2200" dirty="0" smtClean="0"/>
              <a:t>and</a:t>
            </a:r>
            <a:r>
              <a:rPr lang="en-US" sz="2200" i="1" dirty="0" smtClean="0"/>
              <a:t> </a:t>
            </a:r>
            <a:r>
              <a:rPr lang="en-US" sz="2200" dirty="0" smtClean="0">
                <a:solidFill>
                  <a:srgbClr val="3366FF"/>
                </a:solidFill>
              </a:rPr>
              <a:t>V()</a:t>
            </a:r>
          </a:p>
          <a:p>
            <a:pPr marL="0" indent="0">
              <a:lnSpc>
                <a:spcPct val="90000"/>
              </a:lnSpc>
              <a:buNone/>
            </a:pPr>
            <a:r>
              <a:rPr lang="en-US" sz="2000" dirty="0" smtClean="0"/>
              <a:t>Less complicated</a:t>
            </a:r>
          </a:p>
          <a:p>
            <a:pPr marL="0" indent="0">
              <a:lnSpc>
                <a:spcPct val="90000"/>
              </a:lnSpc>
              <a:buNone/>
            </a:pPr>
            <a:r>
              <a:rPr lang="en-US" sz="2000" dirty="0" smtClean="0"/>
              <a:t>Can only be accessed via two indivisible (atomic) operations</a:t>
            </a:r>
          </a:p>
          <a:p>
            <a:pPr lvl="1">
              <a:lnSpc>
                <a:spcPct val="90000"/>
              </a:lnSpc>
            </a:pPr>
            <a:r>
              <a:rPr lang="en-US" sz="2600" dirty="0" smtClean="0">
                <a:solidFill>
                  <a:srgbClr val="0000FF"/>
                </a:solidFill>
                <a:sym typeface="Symbol" charset="2"/>
              </a:rPr>
              <a:t>wait (S) { </a:t>
            </a:r>
            <a:endParaRPr lang="en-US" sz="1900" dirty="0" smtClean="0">
              <a:solidFill>
                <a:srgbClr val="0000FF"/>
              </a:solidFill>
              <a:sym typeface="Symbol" charset="2"/>
            </a:endParaRPr>
          </a:p>
          <a:p>
            <a:pPr lvl="1">
              <a:lnSpc>
                <a:spcPct val="90000"/>
              </a:lnSpc>
              <a:buFont typeface="Monotype Sorts" charset="2"/>
              <a:buNone/>
            </a:pPr>
            <a:r>
              <a:rPr lang="en-US" sz="2400" dirty="0" smtClean="0">
                <a:solidFill>
                  <a:srgbClr val="0000FF"/>
                </a:solidFill>
                <a:sym typeface="Symbol" charset="2"/>
              </a:rPr>
              <a:t>           while S &lt;= 0</a:t>
            </a:r>
          </a:p>
          <a:p>
            <a:pPr lvl="1">
              <a:lnSpc>
                <a:spcPct val="90000"/>
              </a:lnSpc>
              <a:buFont typeface="Monotype Sorts" charset="2"/>
              <a:buNone/>
            </a:pPr>
            <a:r>
              <a:rPr lang="en-US" sz="2400" dirty="0" smtClean="0">
                <a:solidFill>
                  <a:srgbClr val="0000FF"/>
                </a:solidFill>
                <a:sym typeface="Symbol" charset="2"/>
              </a:rPr>
              <a:t>		          ; // no-op</a:t>
            </a:r>
          </a:p>
          <a:p>
            <a:pPr lvl="1">
              <a:lnSpc>
                <a:spcPct val="90000"/>
              </a:lnSpc>
              <a:buFont typeface="Monotype Sorts" charset="2"/>
              <a:buNone/>
            </a:pPr>
            <a:r>
              <a:rPr lang="en-US" sz="2400" dirty="0" smtClean="0">
                <a:solidFill>
                  <a:srgbClr val="0000FF"/>
                </a:solidFill>
                <a:sym typeface="Symbol" charset="2"/>
              </a:rPr>
              <a:t>              S--;</a:t>
            </a:r>
          </a:p>
          <a:p>
            <a:pPr lvl="1">
              <a:lnSpc>
                <a:spcPct val="90000"/>
              </a:lnSpc>
              <a:buFont typeface="Monotype Sorts" charset="2"/>
              <a:buNone/>
            </a:pPr>
            <a:r>
              <a:rPr lang="en-US" sz="2400" dirty="0" smtClean="0">
                <a:solidFill>
                  <a:srgbClr val="0000FF"/>
                </a:solidFill>
                <a:sym typeface="Symbol" charset="2"/>
              </a:rPr>
              <a:t>      }</a:t>
            </a:r>
          </a:p>
          <a:p>
            <a:pPr lvl="1">
              <a:lnSpc>
                <a:spcPct val="90000"/>
              </a:lnSpc>
            </a:pPr>
            <a:r>
              <a:rPr lang="en-US" sz="2600" dirty="0" smtClean="0">
                <a:solidFill>
                  <a:srgbClr val="0000FF"/>
                </a:solidFill>
                <a:sym typeface="Symbol" charset="2"/>
              </a:rPr>
              <a:t>signal (S) { </a:t>
            </a:r>
          </a:p>
          <a:p>
            <a:pPr lvl="1">
              <a:lnSpc>
                <a:spcPct val="90000"/>
              </a:lnSpc>
              <a:buFont typeface="Monotype Sorts" charset="2"/>
              <a:buNone/>
            </a:pPr>
            <a:r>
              <a:rPr lang="en-US" sz="2400" dirty="0" smtClean="0">
                <a:solidFill>
                  <a:srgbClr val="0000FF"/>
                </a:solidFill>
                <a:sym typeface="Symbol" charset="2"/>
              </a:rPr>
              <a:t>        S++;</a:t>
            </a:r>
          </a:p>
          <a:p>
            <a:pPr lvl="1">
              <a:lnSpc>
                <a:spcPct val="90000"/>
              </a:lnSpc>
              <a:buFont typeface="Monotype Sorts" charset="2"/>
              <a:buNone/>
            </a:pPr>
            <a:r>
              <a:rPr lang="en-US" sz="2400" dirty="0" smtClean="0">
                <a:solidFill>
                  <a:srgbClr val="0000FF"/>
                </a:solidFill>
                <a:sym typeface="Symbol" charset="2"/>
              </a:rPr>
              <a:t>     }</a:t>
            </a:r>
          </a:p>
        </p:txBody>
      </p:sp>
    </p:spTree>
    <p:extLst>
      <p:ext uri="{BB962C8B-B14F-4D97-AF65-F5344CB8AC3E}">
        <p14:creationId xmlns:p14="http://schemas.microsoft.com/office/powerpoint/2010/main" val="3041042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Deadlock and Starvation</a:t>
            </a:r>
          </a:p>
        </p:txBody>
      </p:sp>
      <p:sp>
        <p:nvSpPr>
          <p:cNvPr id="58371" name="Rectangle 3"/>
          <p:cNvSpPr>
            <a:spLocks noGrp="1" noChangeArrowheads="1"/>
          </p:cNvSpPr>
          <p:nvPr>
            <p:ph type="body" idx="1"/>
          </p:nvPr>
        </p:nvSpPr>
        <p:spPr>
          <a:xfrm>
            <a:off x="806450" y="1233488"/>
            <a:ext cx="8229600" cy="4667250"/>
          </a:xfrm>
        </p:spPr>
        <p:txBody>
          <a:bodyPr>
            <a:normAutofit fontScale="62500" lnSpcReduction="20000"/>
          </a:bodyPr>
          <a:lstStyle/>
          <a:p>
            <a:pPr>
              <a:lnSpc>
                <a:spcPct val="90000"/>
              </a:lnSpc>
              <a:tabLst>
                <a:tab pos="1887538" algn="ctr"/>
                <a:tab pos="4572000" algn="ctr"/>
              </a:tabLst>
            </a:pPr>
            <a:r>
              <a:rPr lang="en-US" dirty="0" smtClean="0">
                <a:solidFill>
                  <a:srgbClr val="3366FF"/>
                </a:solidFill>
              </a:rPr>
              <a:t>Deadlock </a:t>
            </a:r>
            <a:r>
              <a:rPr lang="en-US" dirty="0" smtClean="0"/>
              <a:t>– two or more processes </a:t>
            </a:r>
            <a:r>
              <a:rPr lang="en-US" dirty="0" smtClean="0"/>
              <a:t>or threads are </a:t>
            </a:r>
            <a:r>
              <a:rPr lang="en-US" dirty="0" smtClean="0"/>
              <a:t>waiting indefinitely for an event that can be caused by only one of the waiting processes</a:t>
            </a:r>
          </a:p>
          <a:p>
            <a:pPr>
              <a:lnSpc>
                <a:spcPct val="90000"/>
              </a:lnSpc>
              <a:tabLst>
                <a:tab pos="1887538" algn="ctr"/>
                <a:tab pos="4572000" algn="ctr"/>
              </a:tabLst>
            </a:pPr>
            <a:r>
              <a:rPr lang="en-US" dirty="0" smtClean="0"/>
              <a:t>Let </a:t>
            </a:r>
            <a:r>
              <a:rPr lang="en-US" sz="3100" dirty="0" smtClean="0">
                <a:solidFill>
                  <a:srgbClr val="0000FF"/>
                </a:solidFill>
              </a:rPr>
              <a:t>S</a:t>
            </a:r>
            <a:r>
              <a:rPr lang="en-US" dirty="0" smtClean="0"/>
              <a:t> and </a:t>
            </a:r>
            <a:r>
              <a:rPr lang="en-US" sz="3100" dirty="0" smtClean="0">
                <a:solidFill>
                  <a:srgbClr val="0000FF"/>
                </a:solidFill>
              </a:rPr>
              <a:t>Q</a:t>
            </a:r>
            <a:r>
              <a:rPr lang="en-US" dirty="0" smtClean="0"/>
              <a:t> be two semaphores initialized to </a:t>
            </a:r>
            <a:r>
              <a:rPr lang="en-US" dirty="0" smtClean="0"/>
              <a:t>1 (i.e. a mutual exclusion lock)</a:t>
            </a:r>
            <a:endParaRPr lang="en-US" dirty="0" smtClean="0"/>
          </a:p>
          <a:p>
            <a:pPr>
              <a:lnSpc>
                <a:spcPct val="90000"/>
              </a:lnSpc>
              <a:buFont typeface="Monotype Sorts" charset="2"/>
              <a:buNone/>
              <a:tabLst>
                <a:tab pos="1887538" algn="ctr"/>
                <a:tab pos="4572000" algn="ctr"/>
              </a:tabLst>
            </a:pPr>
            <a:r>
              <a:rPr lang="en-US" i="1" dirty="0" smtClean="0"/>
              <a:t>		        </a:t>
            </a:r>
            <a:r>
              <a:rPr lang="en-US" i="1" dirty="0" smtClean="0">
                <a:solidFill>
                  <a:srgbClr val="0000FF"/>
                </a:solidFill>
              </a:rPr>
              <a:t>P</a:t>
            </a:r>
            <a:r>
              <a:rPr lang="en-US" baseline="-25000" dirty="0" smtClean="0">
                <a:solidFill>
                  <a:srgbClr val="0000FF"/>
                </a:solidFill>
              </a:rPr>
              <a:t>0</a:t>
            </a:r>
            <a:r>
              <a:rPr lang="en-US" dirty="0" smtClean="0">
                <a:solidFill>
                  <a:srgbClr val="0000FF"/>
                </a:solidFill>
              </a:rPr>
              <a:t>	                            </a:t>
            </a:r>
            <a:r>
              <a:rPr lang="en-US" i="1" dirty="0" smtClean="0">
                <a:solidFill>
                  <a:srgbClr val="0000FF"/>
                </a:solidFill>
              </a:rPr>
              <a:t>P</a:t>
            </a:r>
            <a:r>
              <a:rPr lang="en-US" baseline="-25000" dirty="0" smtClean="0">
                <a:solidFill>
                  <a:srgbClr val="0000FF"/>
                </a:solidFill>
              </a:rPr>
              <a:t>1</a:t>
            </a:r>
          </a:p>
          <a:p>
            <a:pPr>
              <a:lnSpc>
                <a:spcPct val="90000"/>
              </a:lnSpc>
              <a:buFont typeface="Monotype Sorts" charset="2"/>
              <a:buNone/>
              <a:tabLst>
                <a:tab pos="1887538" algn="ctr"/>
                <a:tab pos="4572000" algn="ctr"/>
              </a:tabLst>
            </a:pPr>
            <a:r>
              <a:rPr lang="en-US" dirty="0" smtClean="0">
                <a:solidFill>
                  <a:srgbClr val="0000FF"/>
                </a:solidFill>
              </a:rPr>
              <a:t>		</a:t>
            </a:r>
            <a:r>
              <a:rPr lang="en-US" sz="5100" dirty="0" smtClean="0">
                <a:solidFill>
                  <a:srgbClr val="0000FF"/>
                </a:solidFill>
              </a:rPr>
              <a:t>   </a:t>
            </a:r>
            <a:r>
              <a:rPr lang="en-US" sz="2600" dirty="0" smtClean="0">
                <a:solidFill>
                  <a:srgbClr val="0000FF"/>
                </a:solidFill>
              </a:rPr>
              <a:t>wait </a:t>
            </a:r>
            <a:r>
              <a:rPr lang="en-US" sz="2600" dirty="0" smtClean="0">
                <a:solidFill>
                  <a:srgbClr val="0000FF"/>
                </a:solidFill>
              </a:rPr>
              <a:t>(S); 	                                   wait (Q);</a:t>
            </a:r>
          </a:p>
          <a:p>
            <a:pPr>
              <a:lnSpc>
                <a:spcPct val="90000"/>
              </a:lnSpc>
              <a:buFont typeface="Monotype Sorts" charset="2"/>
              <a:buNone/>
              <a:tabLst>
                <a:tab pos="1887538" algn="ctr"/>
                <a:tab pos="4572000" algn="ctr"/>
              </a:tabLst>
            </a:pPr>
            <a:r>
              <a:rPr lang="en-US" sz="2600" dirty="0" smtClean="0">
                <a:solidFill>
                  <a:srgbClr val="0000FF"/>
                </a:solidFill>
              </a:rPr>
              <a:t>		      wait (Q); 	                                     wait (S);</a:t>
            </a:r>
          </a:p>
          <a:p>
            <a:pPr>
              <a:lnSpc>
                <a:spcPct val="90000"/>
              </a:lnSpc>
              <a:buFont typeface="Monotype Sorts" charset="2"/>
              <a:buNone/>
              <a:tabLst>
                <a:tab pos="1887538" algn="ctr"/>
                <a:tab pos="4572000" algn="ctr"/>
              </a:tabLst>
            </a:pPr>
            <a:r>
              <a:rPr lang="en-US" sz="2600" dirty="0" smtClean="0">
                <a:solidFill>
                  <a:srgbClr val="0000FF"/>
                </a:solidFill>
              </a:rPr>
              <a:t>		. 		.</a:t>
            </a:r>
          </a:p>
          <a:p>
            <a:pPr>
              <a:lnSpc>
                <a:spcPct val="90000"/>
              </a:lnSpc>
              <a:buFont typeface="Monotype Sorts" charset="2"/>
              <a:buNone/>
              <a:tabLst>
                <a:tab pos="1887538" algn="ctr"/>
                <a:tab pos="4572000" algn="ctr"/>
              </a:tabLst>
            </a:pPr>
            <a:r>
              <a:rPr lang="en-US" sz="2600" dirty="0" smtClean="0">
                <a:solidFill>
                  <a:srgbClr val="0000FF"/>
                </a:solidFill>
              </a:rPr>
              <a:t>		. 		.</a:t>
            </a:r>
          </a:p>
          <a:p>
            <a:pPr>
              <a:lnSpc>
                <a:spcPct val="90000"/>
              </a:lnSpc>
              <a:buFont typeface="Monotype Sorts" charset="2"/>
              <a:buNone/>
              <a:tabLst>
                <a:tab pos="1887538" algn="ctr"/>
                <a:tab pos="4572000" algn="ctr"/>
              </a:tabLst>
            </a:pPr>
            <a:r>
              <a:rPr lang="en-US" sz="2600" dirty="0" smtClean="0">
                <a:solidFill>
                  <a:srgbClr val="0000FF"/>
                </a:solidFill>
              </a:rPr>
              <a:t>		. 		.</a:t>
            </a:r>
          </a:p>
          <a:p>
            <a:pPr>
              <a:lnSpc>
                <a:spcPct val="90000"/>
              </a:lnSpc>
              <a:buFont typeface="Monotype Sorts" charset="2"/>
              <a:buNone/>
              <a:tabLst>
                <a:tab pos="1887538" algn="ctr"/>
                <a:tab pos="4572000" algn="ctr"/>
              </a:tabLst>
            </a:pPr>
            <a:r>
              <a:rPr lang="en-US" sz="2600" dirty="0" smtClean="0">
                <a:solidFill>
                  <a:srgbClr val="0000FF"/>
                </a:solidFill>
              </a:rPr>
              <a:t>		      signal  (S); 	                                  signal (Q);</a:t>
            </a:r>
          </a:p>
          <a:p>
            <a:pPr>
              <a:lnSpc>
                <a:spcPct val="90000"/>
              </a:lnSpc>
              <a:buFont typeface="Monotype Sorts" charset="2"/>
              <a:buNone/>
              <a:tabLst>
                <a:tab pos="1887538" algn="ctr"/>
                <a:tab pos="4572000" algn="ctr"/>
              </a:tabLst>
            </a:pPr>
            <a:r>
              <a:rPr lang="en-US" sz="2600" dirty="0" smtClean="0">
                <a:solidFill>
                  <a:srgbClr val="0000FF"/>
                </a:solidFill>
              </a:rPr>
              <a:t>		      signal (Q); 	                                   signal (S</a:t>
            </a:r>
            <a:r>
              <a:rPr lang="en-US" sz="2600" dirty="0" smtClean="0">
                <a:solidFill>
                  <a:srgbClr val="0000FF"/>
                </a:solidFill>
              </a:rPr>
              <a:t>);</a:t>
            </a:r>
          </a:p>
          <a:p>
            <a:pPr>
              <a:lnSpc>
                <a:spcPct val="90000"/>
              </a:lnSpc>
              <a:buFont typeface="Monotype Sorts" charset="2"/>
              <a:buNone/>
              <a:tabLst>
                <a:tab pos="1887538" algn="ctr"/>
                <a:tab pos="4572000" algn="ctr"/>
              </a:tabLst>
            </a:pPr>
            <a:endParaRPr lang="en-US" sz="2600" dirty="0" smtClean="0">
              <a:solidFill>
                <a:srgbClr val="0000FF"/>
              </a:solidFill>
            </a:endParaRPr>
          </a:p>
          <a:p>
            <a:pPr>
              <a:lnSpc>
                <a:spcPct val="90000"/>
              </a:lnSpc>
              <a:tabLst>
                <a:tab pos="1887538" algn="ctr"/>
                <a:tab pos="4572000" algn="ctr"/>
              </a:tabLst>
            </a:pPr>
            <a:r>
              <a:rPr lang="en-US" dirty="0" smtClean="0">
                <a:solidFill>
                  <a:srgbClr val="3366FF"/>
                </a:solidFill>
                <a:sym typeface="MT Extra" charset="0"/>
              </a:rPr>
              <a:t>Starvation </a:t>
            </a:r>
            <a:r>
              <a:rPr lang="en-US" dirty="0" smtClean="0">
                <a:solidFill>
                  <a:srgbClr val="3366FF"/>
                </a:solidFill>
              </a:rPr>
              <a:t> </a:t>
            </a:r>
            <a:r>
              <a:rPr lang="en-US" dirty="0" smtClean="0"/>
              <a:t>– indefinite blocking.  A process may never be removed from the semaphore queue in which it is suspended</a:t>
            </a:r>
          </a:p>
          <a:p>
            <a:pPr>
              <a:lnSpc>
                <a:spcPct val="90000"/>
              </a:lnSpc>
              <a:tabLst>
                <a:tab pos="1887538" algn="ctr"/>
                <a:tab pos="4572000" algn="ctr"/>
              </a:tabLst>
            </a:pPr>
            <a:r>
              <a:rPr lang="en-US" dirty="0" smtClean="0">
                <a:solidFill>
                  <a:srgbClr val="3366FF"/>
                </a:solidFill>
              </a:rPr>
              <a:t>Priority Inversion  </a:t>
            </a:r>
            <a:r>
              <a:rPr lang="en-US" dirty="0" smtClean="0"/>
              <a:t>- Scheduling problem when lower-priority process holds a lock needed by higher-priority </a:t>
            </a:r>
            <a:r>
              <a:rPr lang="en-US" dirty="0" smtClean="0"/>
              <a:t>process. Might need to run lower –priority process first to continue. – messes up priority on processes</a:t>
            </a:r>
            <a:endParaRPr lang="en-US" dirty="0" smtClean="0"/>
          </a:p>
        </p:txBody>
      </p:sp>
    </p:spTree>
    <p:extLst>
      <p:ext uri="{BB962C8B-B14F-4D97-AF65-F5344CB8AC3E}">
        <p14:creationId xmlns:p14="http://schemas.microsoft.com/office/powerpoint/2010/main" val="121482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28600"/>
            <a:ext cx="7391400" cy="6324600"/>
          </a:xfrm>
        </p:spPr>
        <p:txBody>
          <a:bodyPr>
            <a:noAutofit/>
          </a:bodyPr>
          <a:lstStyle/>
          <a:p>
            <a:pPr algn="just"/>
            <a:endParaRPr lang="en-US" sz="1800" dirty="0">
              <a:solidFill>
                <a:schemeClr val="tx1"/>
              </a:solidFill>
            </a:endParaRPr>
          </a:p>
          <a:p>
            <a:pPr algn="just"/>
            <a:r>
              <a:rPr lang="en-US" sz="2000" b="1" dirty="0" smtClean="0">
                <a:solidFill>
                  <a:schemeClr val="tx1"/>
                </a:solidFill>
              </a:rPr>
              <a:t>Barriers for Thread Synchronization</a:t>
            </a:r>
            <a:endParaRPr lang="en-US" sz="2000" dirty="0" smtClean="0">
              <a:solidFill>
                <a:schemeClr val="tx1"/>
              </a:solidFill>
            </a:endParaRPr>
          </a:p>
          <a:p>
            <a:pPr algn="just"/>
            <a:r>
              <a:rPr lang="en-US" sz="2000" dirty="0" smtClean="0">
                <a:solidFill>
                  <a:schemeClr val="tx1"/>
                </a:solidFill>
              </a:rPr>
              <a:t>Barriers allow defining synchronization points used to coordinate the execution of a team of threads. When a thread reaches a synchronization point, its execution is stopped until all other threads in the team reach the synchronization point.</a:t>
            </a:r>
          </a:p>
          <a:p>
            <a:pPr algn="just"/>
            <a:endParaRPr lang="en-US" sz="2000" b="1" dirty="0" smtClean="0">
              <a:solidFill>
                <a:schemeClr val="tx1"/>
              </a:solidFill>
            </a:endParaRPr>
          </a:p>
          <a:p>
            <a:pPr algn="just"/>
            <a:r>
              <a:rPr lang="en-US" sz="2000" b="1" dirty="0" smtClean="0">
                <a:solidFill>
                  <a:schemeClr val="tx1"/>
                </a:solidFill>
              </a:rPr>
              <a:t>Basic Barrier</a:t>
            </a:r>
          </a:p>
          <a:p>
            <a:pPr algn="just"/>
            <a:r>
              <a:rPr lang="en-US" sz="2000" dirty="0" smtClean="0">
                <a:solidFill>
                  <a:schemeClr val="tx1"/>
                </a:solidFill>
              </a:rPr>
              <a:t>A simple barrier is implemented using an atomic shared counter. The counter is incremented by each thread after entering the barrier. Threads wait at the barrier until the counter becomes equal to the number of threads.</a:t>
            </a:r>
          </a:p>
          <a:p>
            <a:pPr algn="just"/>
            <a:r>
              <a:rPr lang="en-US" sz="2000" dirty="0" smtClean="0">
                <a:solidFill>
                  <a:schemeClr val="tx1"/>
                </a:solidFill>
              </a:rPr>
              <a:t>This kind of barrier cannot be reused, because the counter is never reset safely.</a:t>
            </a:r>
          </a:p>
          <a:p>
            <a:pPr algn="just"/>
            <a:r>
              <a:rPr lang="en-US" sz="2000" dirty="0" smtClean="0">
                <a:solidFill>
                  <a:schemeClr val="tx1"/>
                </a:solidFill>
              </a:rPr>
              <a:t>Reusing the barrier, thought resetting the counter, results in possible starvation, because storing 0 into the counter will mask the old value. If a thread is suspended during the resetting phase, it will never leave the barrier.</a:t>
            </a:r>
          </a:p>
        </p:txBody>
      </p:sp>
    </p:spTree>
    <p:extLst>
      <p:ext uri="{BB962C8B-B14F-4D97-AF65-F5344CB8AC3E}">
        <p14:creationId xmlns:p14="http://schemas.microsoft.com/office/powerpoint/2010/main" val="2657526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77500" lnSpcReduction="20000"/>
          </a:bodyPr>
          <a:lstStyle/>
          <a:p>
            <a:pPr marL="0" indent="0">
              <a:buNone/>
            </a:pPr>
            <a:r>
              <a:rPr lang="en-US" b="1" dirty="0" smtClean="0"/>
              <a:t>Sense Reversing Barrier</a:t>
            </a:r>
          </a:p>
          <a:p>
            <a:pPr marL="0" indent="0">
              <a:buNone/>
            </a:pPr>
            <a:r>
              <a:rPr lang="en-US" dirty="0" smtClean="0"/>
              <a:t>Adding a sense flag allows reuse of a barrier many times. The barrier counter is used to keep track of how many threads have reached the barrier, but the waiting phase is performed by spinning on a sense flag. Threads wait until the barrier sense flag matches the thread-private sense flag. The last thread reaching the barrier resets both the counter and the barrier sense flag, while each thread must reset its local sense flag before exiting the barrier.</a:t>
            </a:r>
          </a:p>
          <a:p>
            <a:pPr marL="0" indent="0">
              <a:buNone/>
            </a:pPr>
            <a:r>
              <a:rPr lang="en-US" dirty="0" smtClean="0"/>
              <a:t>The sense flag allows the discrimination between odd and even barrier phases. Resetting the counter is not an unsafe operation because it does not interfere with the barrier waiting variable, represented by the sense flag.</a:t>
            </a:r>
          </a:p>
          <a:p>
            <a:pPr marL="0" indent="0">
              <a:buNone/>
            </a:pPr>
            <a:endParaRPr lang="en-US" dirty="0"/>
          </a:p>
        </p:txBody>
      </p:sp>
    </p:spTree>
    <p:extLst>
      <p:ext uri="{BB962C8B-B14F-4D97-AF65-F5344CB8AC3E}">
        <p14:creationId xmlns:p14="http://schemas.microsoft.com/office/powerpoint/2010/main" val="301754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Problem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Suppose two threads share a common buffer array. The producer put items in the buffer and the consumer removes them. </a:t>
            </a:r>
          </a:p>
          <a:p>
            <a:r>
              <a:rPr lang="en-US" dirty="0" smtClean="0"/>
              <a:t>A solution to a two thread consumer-producer problem that fills all the buffer space has an integer count that keeps track of the number of full buffers.  Initially, count is set to 0. It is incremented by the producer after it produces a new buffer and is decremented by the consumer after it consumes a buffer.</a:t>
            </a:r>
          </a:p>
          <a:p>
            <a:endParaRPr lang="en-US" dirty="0"/>
          </a:p>
        </p:txBody>
      </p:sp>
    </p:spTree>
    <p:extLst>
      <p:ext uri="{BB962C8B-B14F-4D97-AF65-F5344CB8AC3E}">
        <p14:creationId xmlns:p14="http://schemas.microsoft.com/office/powerpoint/2010/main" val="97636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Producer </a:t>
            </a:r>
          </a:p>
        </p:txBody>
      </p:sp>
      <p:sp>
        <p:nvSpPr>
          <p:cNvPr id="23555" name="Rectangle 3"/>
          <p:cNvSpPr>
            <a:spLocks noGrp="1" noChangeArrowheads="1"/>
          </p:cNvSpPr>
          <p:nvPr>
            <p:ph type="body" idx="1"/>
          </p:nvPr>
        </p:nvSpPr>
        <p:spPr>
          <a:xfrm>
            <a:off x="941388" y="1408113"/>
            <a:ext cx="6732587" cy="4557712"/>
          </a:xfrm>
        </p:spPr>
        <p:txBody>
          <a:bodyPr>
            <a:normAutofit fontScale="92500" lnSpcReduction="20000"/>
          </a:bodyPr>
          <a:lstStyle/>
          <a:p>
            <a:pPr>
              <a:buFont typeface="Monotype Sorts" charset="2"/>
              <a:buNone/>
            </a:pPr>
            <a:r>
              <a:rPr lang="en-US" smtClean="0">
                <a:solidFill>
                  <a:srgbClr val="0000FF"/>
                </a:solidFill>
              </a:rPr>
              <a:t>while (true) {</a:t>
            </a:r>
          </a:p>
          <a:p>
            <a:pPr>
              <a:buFont typeface="Monotype Sorts" charset="2"/>
              <a:buNone/>
            </a:pPr>
            <a:r>
              <a:rPr lang="en-US" smtClean="0">
                <a:solidFill>
                  <a:srgbClr val="0000FF"/>
                </a:solidFill>
              </a:rPr>
              <a:t>     </a:t>
            </a:r>
          </a:p>
          <a:p>
            <a:pPr>
              <a:buFont typeface="Monotype Sorts" charset="2"/>
              <a:buNone/>
            </a:pPr>
            <a:r>
              <a:rPr lang="en-US" smtClean="0">
                <a:solidFill>
                  <a:srgbClr val="0000FF"/>
                </a:solidFill>
              </a:rPr>
              <a:t>          /*  produce an item and put in nextProduced  */</a:t>
            </a:r>
          </a:p>
          <a:p>
            <a:pPr>
              <a:buFont typeface="Monotype Sorts" charset="2"/>
              <a:buNone/>
            </a:pPr>
            <a:r>
              <a:rPr lang="en-US" smtClean="0">
                <a:solidFill>
                  <a:srgbClr val="0000FF"/>
                </a:solidFill>
              </a:rPr>
              <a:t>	      while (count == BUFFER_SIZE)</a:t>
            </a:r>
          </a:p>
          <a:p>
            <a:pPr>
              <a:buFont typeface="Monotype Sorts" charset="2"/>
              <a:buNone/>
            </a:pPr>
            <a:r>
              <a:rPr lang="en-US" smtClean="0">
                <a:solidFill>
                  <a:srgbClr val="0000FF"/>
                </a:solidFill>
              </a:rPr>
              <a:t>			; // do nothing</a:t>
            </a:r>
          </a:p>
          <a:p>
            <a:pPr>
              <a:buFont typeface="Monotype Sorts" charset="2"/>
              <a:buNone/>
            </a:pPr>
            <a:r>
              <a:rPr lang="en-US" smtClean="0">
                <a:solidFill>
                  <a:srgbClr val="0000FF"/>
                </a:solidFill>
              </a:rPr>
              <a:t>		       buffer [in] = nextProduced;</a:t>
            </a:r>
          </a:p>
          <a:p>
            <a:pPr>
              <a:buFont typeface="Monotype Sorts" charset="2"/>
              <a:buNone/>
            </a:pPr>
            <a:r>
              <a:rPr lang="en-US" smtClean="0">
                <a:solidFill>
                  <a:srgbClr val="0000FF"/>
                </a:solidFill>
              </a:rPr>
              <a:t>		       in = (in + 1) % BUFFER_SIZE;</a:t>
            </a:r>
          </a:p>
          <a:p>
            <a:pPr>
              <a:buFont typeface="Monotype Sorts" charset="2"/>
              <a:buNone/>
            </a:pPr>
            <a:r>
              <a:rPr lang="en-US" smtClean="0">
                <a:solidFill>
                  <a:srgbClr val="0000FF"/>
                </a:solidFill>
              </a:rPr>
              <a:t>		       count++;</a:t>
            </a:r>
          </a:p>
          <a:p>
            <a:pPr>
              <a:buFont typeface="Monotype Sorts" charset="2"/>
              <a:buNone/>
            </a:pPr>
            <a:r>
              <a:rPr lang="en-US" smtClean="0">
                <a:solidFill>
                  <a:srgbClr val="0000FF"/>
                </a:solidFill>
              </a:rPr>
              <a:t>}   </a:t>
            </a:r>
          </a:p>
        </p:txBody>
      </p:sp>
    </p:spTree>
    <p:extLst>
      <p:ext uri="{BB962C8B-B14F-4D97-AF65-F5344CB8AC3E}">
        <p14:creationId xmlns:p14="http://schemas.microsoft.com/office/powerpoint/2010/main" val="1200128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Consumer</a:t>
            </a:r>
          </a:p>
        </p:txBody>
      </p:sp>
      <p:sp>
        <p:nvSpPr>
          <p:cNvPr id="25603" name="Rectangle 3"/>
          <p:cNvSpPr>
            <a:spLocks noGrp="1" noChangeArrowheads="1"/>
          </p:cNvSpPr>
          <p:nvPr>
            <p:ph type="body" idx="1"/>
          </p:nvPr>
        </p:nvSpPr>
        <p:spPr>
          <a:xfrm>
            <a:off x="827088" y="1022350"/>
            <a:ext cx="6877050" cy="4860925"/>
          </a:xfrm>
        </p:spPr>
        <p:txBody>
          <a:bodyPr>
            <a:normAutofit fontScale="92500" lnSpcReduction="20000"/>
          </a:bodyPr>
          <a:lstStyle/>
          <a:p>
            <a:pPr>
              <a:buFont typeface="Monotype Sorts" charset="2"/>
              <a:buNone/>
            </a:pPr>
            <a:endParaRPr lang="en-US" sz="2000" smtClean="0"/>
          </a:p>
          <a:p>
            <a:pPr>
              <a:buFont typeface="Monotype Sorts" charset="2"/>
              <a:buNone/>
            </a:pPr>
            <a:r>
              <a:rPr lang="en-US" sz="2000" smtClean="0">
                <a:solidFill>
                  <a:srgbClr val="0000FF"/>
                </a:solidFill>
              </a:rPr>
              <a:t>    </a:t>
            </a:r>
            <a:r>
              <a:rPr lang="en-US" smtClean="0">
                <a:solidFill>
                  <a:srgbClr val="0000FF"/>
                </a:solidFill>
              </a:rPr>
              <a:t>while (true)  {</a:t>
            </a:r>
          </a:p>
          <a:p>
            <a:pPr>
              <a:buFont typeface="Monotype Sorts" charset="2"/>
              <a:buNone/>
            </a:pPr>
            <a:r>
              <a:rPr lang="en-US" smtClean="0">
                <a:solidFill>
                  <a:srgbClr val="0000FF"/>
                </a:solidFill>
              </a:rPr>
              <a:t>	        while (count == 0)</a:t>
            </a:r>
          </a:p>
          <a:p>
            <a:pPr>
              <a:buFont typeface="Monotype Sorts" charset="2"/>
              <a:buNone/>
            </a:pPr>
            <a:r>
              <a:rPr lang="en-US" smtClean="0">
                <a:solidFill>
                  <a:srgbClr val="0000FF"/>
                </a:solidFill>
              </a:rPr>
              <a:t>		        ; // do nothing</a:t>
            </a:r>
          </a:p>
          <a:p>
            <a:pPr>
              <a:buFont typeface="Monotype Sorts" charset="2"/>
              <a:buNone/>
            </a:pPr>
            <a:r>
              <a:rPr lang="en-US" smtClean="0">
                <a:solidFill>
                  <a:srgbClr val="0000FF"/>
                </a:solidFill>
              </a:rPr>
              <a:t>		        nextConsumed =  buffer[out];</a:t>
            </a:r>
          </a:p>
          <a:p>
            <a:pPr>
              <a:buFont typeface="Monotype Sorts" charset="2"/>
              <a:buNone/>
            </a:pPr>
            <a:r>
              <a:rPr lang="en-US" smtClean="0">
                <a:solidFill>
                  <a:srgbClr val="0000FF"/>
                </a:solidFill>
              </a:rPr>
              <a:t>		         out = (out + 1) % BUFFER_SIZE;</a:t>
            </a:r>
          </a:p>
          <a:p>
            <a:pPr>
              <a:buFont typeface="Monotype Sorts" charset="2"/>
              <a:buNone/>
            </a:pPr>
            <a:r>
              <a:rPr lang="en-US" smtClean="0">
                <a:solidFill>
                  <a:srgbClr val="0000FF"/>
                </a:solidFill>
              </a:rPr>
              <a:t>	                  count--;</a:t>
            </a:r>
          </a:p>
          <a:p>
            <a:pPr>
              <a:buFont typeface="Monotype Sorts" charset="2"/>
              <a:buNone/>
            </a:pPr>
            <a:endParaRPr lang="en-US" smtClean="0">
              <a:solidFill>
                <a:srgbClr val="0000FF"/>
              </a:solidFill>
            </a:endParaRPr>
          </a:p>
          <a:p>
            <a:pPr>
              <a:buFont typeface="Monotype Sorts" charset="2"/>
              <a:buNone/>
            </a:pPr>
            <a:r>
              <a:rPr lang="en-US" smtClean="0">
                <a:solidFill>
                  <a:srgbClr val="0000FF"/>
                </a:solidFill>
              </a:rPr>
              <a:t>			/*  consume the item in nextConsumed</a:t>
            </a:r>
          </a:p>
          <a:p>
            <a:pPr>
              <a:buFont typeface="Monotype Sorts" charset="2"/>
              <a:buNone/>
            </a:pPr>
            <a:r>
              <a:rPr lang="en-US" smtClean="0">
                <a:solidFill>
                  <a:srgbClr val="0000FF"/>
                </a:solidFill>
              </a:rPr>
              <a:t>	}</a:t>
            </a:r>
          </a:p>
        </p:txBody>
      </p:sp>
    </p:spTree>
    <p:extLst>
      <p:ext uri="{BB962C8B-B14F-4D97-AF65-F5344CB8AC3E}">
        <p14:creationId xmlns:p14="http://schemas.microsoft.com/office/powerpoint/2010/main" val="3576524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Critical Section</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code segments that read and write global shared data between threads or processes is called a “critical section”</a:t>
            </a:r>
          </a:p>
          <a:p>
            <a:r>
              <a:rPr lang="en-US" dirty="0" smtClean="0"/>
              <a:t>Possible race condition on global variable values – example will follow</a:t>
            </a:r>
          </a:p>
          <a:p>
            <a:r>
              <a:rPr lang="en-US" dirty="0" smtClean="0"/>
              <a:t>OS Synchronization API used to solve this</a:t>
            </a:r>
          </a:p>
          <a:p>
            <a:r>
              <a:rPr lang="en-US" dirty="0" smtClean="0"/>
              <a:t>Must be careful and use OS synchronization primitives to control access to a critical section or hidden bugs will appear in code</a:t>
            </a:r>
            <a:endParaRPr lang="en-US" dirty="0"/>
          </a:p>
        </p:txBody>
      </p:sp>
    </p:spTree>
    <p:extLst>
      <p:ext uri="{BB962C8B-B14F-4D97-AF65-F5344CB8AC3E}">
        <p14:creationId xmlns:p14="http://schemas.microsoft.com/office/powerpoint/2010/main" val="1734486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p:txBody>
          <a:bodyPr/>
          <a:lstStyle/>
          <a:p>
            <a:pPr eaLnBrk="1" hangingPunct="1"/>
            <a:r>
              <a:rPr lang="en-US" dirty="0" smtClean="0"/>
              <a:t>Race </a:t>
            </a:r>
            <a:r>
              <a:rPr lang="en-US" dirty="0" smtClean="0"/>
              <a:t>Condition on Count</a:t>
            </a:r>
            <a:endParaRPr lang="en-US" dirty="0" smtClean="0"/>
          </a:p>
        </p:txBody>
      </p:sp>
      <p:sp>
        <p:nvSpPr>
          <p:cNvPr id="27651" name="Rectangle 1027"/>
          <p:cNvSpPr>
            <a:spLocks noGrp="1" noChangeArrowheads="1"/>
          </p:cNvSpPr>
          <p:nvPr>
            <p:ph type="body" idx="1"/>
          </p:nvPr>
        </p:nvSpPr>
        <p:spPr>
          <a:xfrm>
            <a:off x="827088" y="1279525"/>
            <a:ext cx="8067675" cy="4818063"/>
          </a:xfrm>
        </p:spPr>
        <p:txBody>
          <a:bodyPr>
            <a:normAutofit/>
          </a:bodyPr>
          <a:lstStyle/>
          <a:p>
            <a:pPr>
              <a:lnSpc>
                <a:spcPct val="90000"/>
              </a:lnSpc>
            </a:pPr>
            <a:r>
              <a:rPr lang="en-US" sz="1600" dirty="0" smtClean="0">
                <a:solidFill>
                  <a:srgbClr val="0000FF"/>
                </a:solidFill>
              </a:rPr>
              <a:t>count++</a:t>
            </a:r>
            <a:r>
              <a:rPr lang="en-US" sz="1600" dirty="0" smtClean="0"/>
              <a:t> could be implemented as</a:t>
            </a:r>
            <a:br>
              <a:rPr lang="en-US" sz="1600" dirty="0" smtClean="0"/>
            </a:br>
            <a:r>
              <a:rPr lang="en-US" sz="1600" dirty="0" smtClean="0"/>
              <a:t/>
            </a:r>
            <a:br>
              <a:rPr lang="en-US" sz="1600" dirty="0" smtClean="0"/>
            </a:br>
            <a:r>
              <a:rPr lang="en-US" sz="1600" dirty="0" smtClean="0"/>
              <a:t>     </a:t>
            </a:r>
            <a:r>
              <a:rPr lang="en-US" sz="1600" dirty="0" smtClean="0">
                <a:solidFill>
                  <a:srgbClr val="0000FF"/>
                </a:solidFill>
              </a:rPr>
              <a:t>register1 = count</a:t>
            </a:r>
            <a:br>
              <a:rPr lang="en-US" sz="1600" dirty="0" smtClean="0">
                <a:solidFill>
                  <a:srgbClr val="0000FF"/>
                </a:solidFill>
              </a:rPr>
            </a:br>
            <a:r>
              <a:rPr lang="en-US" sz="1600" dirty="0" smtClean="0">
                <a:solidFill>
                  <a:srgbClr val="0000FF"/>
                </a:solidFill>
              </a:rPr>
              <a:t>     register1 = register1 + 1</a:t>
            </a:r>
            <a:br>
              <a:rPr lang="en-US" sz="1600" dirty="0" smtClean="0">
                <a:solidFill>
                  <a:srgbClr val="0000FF"/>
                </a:solidFill>
              </a:rPr>
            </a:br>
            <a:r>
              <a:rPr lang="en-US" sz="1600" dirty="0" smtClean="0">
                <a:solidFill>
                  <a:srgbClr val="0000FF"/>
                </a:solidFill>
              </a:rPr>
              <a:t>     count = register1</a:t>
            </a:r>
          </a:p>
          <a:p>
            <a:pPr>
              <a:lnSpc>
                <a:spcPct val="90000"/>
              </a:lnSpc>
            </a:pPr>
            <a:r>
              <a:rPr lang="en-US" sz="1600" dirty="0" smtClean="0">
                <a:solidFill>
                  <a:schemeClr val="tx2"/>
                </a:solidFill>
              </a:rPr>
              <a:t>count--</a:t>
            </a:r>
            <a:r>
              <a:rPr lang="en-US" sz="1600" dirty="0" smtClean="0"/>
              <a:t> could be implemented as</a:t>
            </a:r>
            <a:br>
              <a:rPr lang="en-US" sz="1600" dirty="0" smtClean="0"/>
            </a:br>
            <a:r>
              <a:rPr lang="en-US" sz="1600" dirty="0" smtClean="0"/>
              <a:t/>
            </a:r>
            <a:br>
              <a:rPr lang="en-US" sz="1600" dirty="0" smtClean="0"/>
            </a:br>
            <a:r>
              <a:rPr lang="en-US" sz="1600" dirty="0" smtClean="0"/>
              <a:t>     </a:t>
            </a:r>
            <a:r>
              <a:rPr lang="en-US" sz="1600" dirty="0" smtClean="0">
                <a:solidFill>
                  <a:schemeClr val="tx2"/>
                </a:solidFill>
              </a:rPr>
              <a:t>register2 = count</a:t>
            </a:r>
            <a:br>
              <a:rPr lang="en-US" sz="1600" dirty="0" smtClean="0">
                <a:solidFill>
                  <a:schemeClr val="tx2"/>
                </a:solidFill>
              </a:rPr>
            </a:br>
            <a:r>
              <a:rPr lang="en-US" sz="1600" dirty="0" smtClean="0">
                <a:solidFill>
                  <a:schemeClr val="tx2"/>
                </a:solidFill>
              </a:rPr>
              <a:t>     register2 = register2 - 1</a:t>
            </a:r>
            <a:br>
              <a:rPr lang="en-US" sz="1600" dirty="0" smtClean="0">
                <a:solidFill>
                  <a:schemeClr val="tx2"/>
                </a:solidFill>
              </a:rPr>
            </a:br>
            <a:r>
              <a:rPr lang="en-US" sz="1600" dirty="0" smtClean="0">
                <a:solidFill>
                  <a:schemeClr val="tx2"/>
                </a:solidFill>
              </a:rPr>
              <a:t>     count = register2</a:t>
            </a:r>
          </a:p>
          <a:p>
            <a:pPr>
              <a:lnSpc>
                <a:spcPct val="90000"/>
              </a:lnSpc>
            </a:pPr>
            <a:r>
              <a:rPr lang="en-US" sz="1600" dirty="0" smtClean="0"/>
              <a:t>Consider this execution interleaving with “count = 5” initially:</a:t>
            </a:r>
          </a:p>
          <a:p>
            <a:pPr lvl="1">
              <a:lnSpc>
                <a:spcPct val="90000"/>
              </a:lnSpc>
              <a:buFont typeface="Monotype Sorts" charset="2"/>
              <a:buNone/>
            </a:pPr>
            <a:r>
              <a:rPr lang="en-US" sz="1300" dirty="0" smtClean="0"/>
              <a:t>	</a:t>
            </a:r>
            <a:r>
              <a:rPr lang="en-US" sz="2200" dirty="0" smtClean="0"/>
              <a:t>S0: producer execute </a:t>
            </a:r>
            <a:r>
              <a:rPr lang="en-US" sz="2200" dirty="0" smtClean="0">
                <a:solidFill>
                  <a:srgbClr val="0000FF"/>
                </a:solidFill>
              </a:rPr>
              <a:t>register1 = count</a:t>
            </a:r>
            <a:r>
              <a:rPr lang="en-US" sz="2200" dirty="0" smtClean="0"/>
              <a:t>   {register1 = 5}</a:t>
            </a:r>
            <a:br>
              <a:rPr lang="en-US" sz="2200" dirty="0" smtClean="0"/>
            </a:br>
            <a:r>
              <a:rPr lang="en-US" sz="2200" dirty="0" smtClean="0"/>
              <a:t>S1: producer execute </a:t>
            </a:r>
            <a:r>
              <a:rPr lang="en-US" sz="2200" dirty="0" smtClean="0">
                <a:solidFill>
                  <a:srgbClr val="0000FF"/>
                </a:solidFill>
              </a:rPr>
              <a:t>register1 = register1 + 1  </a:t>
            </a:r>
            <a:r>
              <a:rPr lang="en-US" sz="2200" dirty="0" smtClean="0"/>
              <a:t> {register1 = 6} </a:t>
            </a:r>
            <a:br>
              <a:rPr lang="en-US" sz="2200" dirty="0" smtClean="0"/>
            </a:br>
            <a:r>
              <a:rPr lang="en-US" sz="2200" dirty="0" smtClean="0"/>
              <a:t>S2: consumer execute </a:t>
            </a:r>
            <a:r>
              <a:rPr lang="en-US" sz="2200" dirty="0" smtClean="0">
                <a:solidFill>
                  <a:schemeClr val="tx2"/>
                </a:solidFill>
              </a:rPr>
              <a:t>register2 = count</a:t>
            </a:r>
            <a:r>
              <a:rPr lang="en-US" sz="2200" dirty="0" smtClean="0"/>
              <a:t>   {register2 = 5} </a:t>
            </a:r>
            <a:br>
              <a:rPr lang="en-US" sz="2200" dirty="0" smtClean="0"/>
            </a:br>
            <a:r>
              <a:rPr lang="en-US" sz="2200" dirty="0" smtClean="0"/>
              <a:t>S3: consumer execute </a:t>
            </a:r>
            <a:r>
              <a:rPr lang="en-US" sz="2200" dirty="0" smtClean="0">
                <a:solidFill>
                  <a:schemeClr val="tx2"/>
                </a:solidFill>
              </a:rPr>
              <a:t>register2 = register2 - 1</a:t>
            </a:r>
            <a:r>
              <a:rPr lang="en-US" sz="2200" dirty="0" smtClean="0"/>
              <a:t>   {register2 = 4} </a:t>
            </a:r>
            <a:br>
              <a:rPr lang="en-US" sz="2200" dirty="0" smtClean="0"/>
            </a:br>
            <a:r>
              <a:rPr lang="en-US" sz="2200" dirty="0" smtClean="0"/>
              <a:t>S4: producer execute </a:t>
            </a:r>
            <a:r>
              <a:rPr lang="en-US" sz="2200" dirty="0" smtClean="0">
                <a:solidFill>
                  <a:srgbClr val="0000FF"/>
                </a:solidFill>
              </a:rPr>
              <a:t>count = register1</a:t>
            </a:r>
            <a:r>
              <a:rPr lang="en-US" sz="2200" dirty="0" smtClean="0"/>
              <a:t>   {count = 6 } </a:t>
            </a:r>
            <a:br>
              <a:rPr lang="en-US" sz="2200" dirty="0" smtClean="0"/>
            </a:br>
            <a:r>
              <a:rPr lang="en-US" sz="2200" dirty="0" smtClean="0"/>
              <a:t>S5: consumer execute </a:t>
            </a:r>
            <a:r>
              <a:rPr lang="en-US" sz="2200" dirty="0" smtClean="0">
                <a:solidFill>
                  <a:schemeClr val="tx2"/>
                </a:solidFill>
              </a:rPr>
              <a:t>count = register2</a:t>
            </a:r>
            <a:r>
              <a:rPr lang="en-US" sz="2200" dirty="0" smtClean="0"/>
              <a:t>   {count = 4}</a:t>
            </a:r>
          </a:p>
          <a:p>
            <a:pPr lvl="1">
              <a:lnSpc>
                <a:spcPct val="90000"/>
              </a:lnSpc>
              <a:buFont typeface="Monotype Sorts" charset="2"/>
              <a:buNone/>
            </a:pPr>
            <a:endParaRPr lang="en-US" sz="2200" dirty="0" smtClean="0"/>
          </a:p>
        </p:txBody>
      </p:sp>
    </p:spTree>
    <p:extLst>
      <p:ext uri="{BB962C8B-B14F-4D97-AF65-F5344CB8AC3E}">
        <p14:creationId xmlns:p14="http://schemas.microsoft.com/office/powerpoint/2010/main" val="1040395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Need an Atomic Operation</a:t>
            </a:r>
            <a:endParaRPr lang="en-US" b="1" dirty="0"/>
          </a:p>
        </p:txBody>
      </p:sp>
      <p:sp>
        <p:nvSpPr>
          <p:cNvPr id="3" name="Content Placeholder 2"/>
          <p:cNvSpPr>
            <a:spLocks noGrp="1"/>
          </p:cNvSpPr>
          <p:nvPr>
            <p:ph idx="1"/>
          </p:nvPr>
        </p:nvSpPr>
        <p:spPr/>
        <p:txBody>
          <a:bodyPr>
            <a:normAutofit lnSpcReduction="10000"/>
          </a:bodyPr>
          <a:lstStyle/>
          <a:p>
            <a:r>
              <a:rPr lang="en-US" dirty="0" smtClean="0"/>
              <a:t>Count++ and Count-- code runs to end before switching to other thread</a:t>
            </a:r>
          </a:p>
          <a:p>
            <a:r>
              <a:rPr lang="en-US" dirty="0" smtClean="0"/>
              <a:t>Atomic operation here means a basic operation which cannot be stopped or interrupted in the middle to switch to another thread</a:t>
            </a:r>
          </a:p>
          <a:p>
            <a:r>
              <a:rPr lang="en-US" dirty="0" smtClean="0"/>
              <a:t>Race conditions will occur faster on systems with multiple processors since threads are running in parallel</a:t>
            </a:r>
            <a:endParaRPr lang="en-US" dirty="0"/>
          </a:p>
        </p:txBody>
      </p:sp>
    </p:spTree>
    <p:extLst>
      <p:ext uri="{BB962C8B-B14F-4D97-AF65-F5344CB8AC3E}">
        <p14:creationId xmlns:p14="http://schemas.microsoft.com/office/powerpoint/2010/main" val="1177500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09"/>
            <a:ext cx="8229600" cy="1143000"/>
          </a:xfrm>
        </p:spPr>
        <p:txBody>
          <a:bodyPr>
            <a:normAutofit fontScale="90000"/>
          </a:bodyPr>
          <a:lstStyle/>
          <a:p>
            <a:pPr eaLnBrk="1" hangingPunct="1"/>
            <a:r>
              <a:rPr lang="en-US" b="1" dirty="0" smtClean="0"/>
              <a:t>Solution to Critical-Section Problem</a:t>
            </a:r>
          </a:p>
        </p:txBody>
      </p:sp>
      <p:sp>
        <p:nvSpPr>
          <p:cNvPr id="29699" name="Rectangle 3"/>
          <p:cNvSpPr>
            <a:spLocks noGrp="1" noChangeArrowheads="1"/>
          </p:cNvSpPr>
          <p:nvPr>
            <p:ph type="body" idx="1"/>
          </p:nvPr>
        </p:nvSpPr>
        <p:spPr>
          <a:xfrm>
            <a:off x="806450" y="1230313"/>
            <a:ext cx="8069263" cy="4530725"/>
          </a:xfrm>
        </p:spPr>
        <p:txBody>
          <a:bodyPr>
            <a:noAutofit/>
          </a:bodyPr>
          <a:lstStyle/>
          <a:p>
            <a:pPr>
              <a:buFont typeface="Monotype Sorts" charset="2"/>
              <a:buNone/>
            </a:pPr>
            <a:r>
              <a:rPr lang="en-US" sz="2400" dirty="0" smtClean="0"/>
              <a:t>1.	</a:t>
            </a:r>
            <a:r>
              <a:rPr lang="en-US" sz="2400" dirty="0" smtClean="0">
                <a:solidFill>
                  <a:srgbClr val="000000"/>
                </a:solidFill>
              </a:rPr>
              <a:t>Mutual Exclusion </a:t>
            </a:r>
            <a:r>
              <a:rPr lang="en-US" sz="2400" dirty="0" smtClean="0"/>
              <a:t>- If process </a:t>
            </a:r>
            <a:r>
              <a:rPr lang="en-US" sz="2400" dirty="0" smtClean="0">
                <a:solidFill>
                  <a:srgbClr val="0000FF"/>
                </a:solidFill>
              </a:rPr>
              <a:t>P</a:t>
            </a:r>
            <a:r>
              <a:rPr lang="en-US" sz="2400" baseline="-25000" dirty="0" smtClean="0">
                <a:solidFill>
                  <a:srgbClr val="0000FF"/>
                </a:solidFill>
              </a:rPr>
              <a:t>i</a:t>
            </a:r>
            <a:r>
              <a:rPr lang="en-US" sz="2400" dirty="0" smtClean="0"/>
              <a:t> is executing in its critical section, then no other processes can be executing in their critical sections</a:t>
            </a:r>
          </a:p>
          <a:p>
            <a:pPr>
              <a:buFont typeface="Monotype Sorts" charset="2"/>
              <a:buNone/>
            </a:pPr>
            <a:r>
              <a:rPr lang="en-US" sz="2400" dirty="0" smtClean="0"/>
              <a:t>2.	</a:t>
            </a:r>
            <a:r>
              <a:rPr lang="en-US" sz="2400" dirty="0" smtClean="0">
                <a:solidFill>
                  <a:srgbClr val="000000"/>
                </a:solidFill>
              </a:rPr>
              <a:t>Progress</a:t>
            </a:r>
            <a:r>
              <a:rPr lang="en-US" sz="2400" dirty="0" smtClean="0"/>
              <a:t> - If no process is executing in its critical section and there exist some processes that wish to enter their critical section, then the selection of the processes that will enter the critical section next cannot be postponed indefinitely</a:t>
            </a:r>
          </a:p>
          <a:p>
            <a:pPr>
              <a:buFont typeface="Monotype Sorts" charset="2"/>
              <a:buNone/>
            </a:pPr>
            <a:r>
              <a:rPr lang="en-US" sz="2400" dirty="0" smtClean="0"/>
              <a:t>3.	</a:t>
            </a:r>
            <a:r>
              <a:rPr lang="en-US" sz="2400" dirty="0" smtClean="0">
                <a:solidFill>
                  <a:srgbClr val="000000"/>
                </a:solidFill>
              </a:rPr>
              <a:t>Bounded Waiting </a:t>
            </a:r>
            <a:r>
              <a:rPr lang="en-US" sz="2400" dirty="0" smtClean="0"/>
              <a:t>-  A bound must exist on the number of times that other processes are allowed to enter their critical sections after a process has made a request to enter its critical section and before that request is granted</a:t>
            </a:r>
          </a:p>
          <a:p>
            <a:pPr lvl="1">
              <a:buSzPct val="125000"/>
              <a:buFont typeface="Wingdings 2" charset="2"/>
              <a:buChar char=""/>
            </a:pPr>
            <a:r>
              <a:rPr lang="en-US" sz="2000" dirty="0" smtClean="0"/>
              <a:t>Assume that each process executes at a nonzero speed </a:t>
            </a:r>
          </a:p>
          <a:p>
            <a:pPr lvl="1">
              <a:buSzPct val="125000"/>
              <a:buFont typeface="Wingdings 2" charset="2"/>
              <a:buChar char=""/>
            </a:pPr>
            <a:r>
              <a:rPr lang="en-US" sz="2000" dirty="0" smtClean="0"/>
              <a:t>No assumption concerning relative speed of the </a:t>
            </a:r>
            <a:r>
              <a:rPr lang="en-US" sz="2000" dirty="0" smtClean="0">
                <a:solidFill>
                  <a:srgbClr val="0000FF"/>
                </a:solidFill>
              </a:rPr>
              <a:t>N</a:t>
            </a:r>
            <a:r>
              <a:rPr lang="en-US" sz="2000" dirty="0" smtClean="0"/>
              <a:t> processes</a:t>
            </a:r>
          </a:p>
        </p:txBody>
      </p:sp>
    </p:spTree>
    <p:extLst>
      <p:ext uri="{BB962C8B-B14F-4D97-AF65-F5344CB8AC3E}">
        <p14:creationId xmlns:p14="http://schemas.microsoft.com/office/powerpoint/2010/main" val="3227029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1407246" y="3822700"/>
            <a:ext cx="2097953" cy="279400"/>
          </a:xfrm>
          <a:prstGeom prst="rect">
            <a:avLst/>
          </a:prstGeom>
          <a:solidFill>
            <a:srgbClr val="FFFF00"/>
          </a:solidFill>
          <a:ln w="9525">
            <a:solidFill>
              <a:schemeClr val="tx1"/>
            </a:solidFill>
            <a:round/>
            <a:headEnd/>
            <a:tailEnd/>
          </a:ln>
        </p:spPr>
        <p:txBody>
          <a:bodyPr wrap="none"/>
          <a:lstStyle/>
          <a:p>
            <a:endParaRPr lang="en-US"/>
          </a:p>
        </p:txBody>
      </p:sp>
      <p:sp>
        <p:nvSpPr>
          <p:cNvPr id="37891" name="Rectangle 3"/>
          <p:cNvSpPr>
            <a:spLocks noChangeArrowheads="1"/>
          </p:cNvSpPr>
          <p:nvPr/>
        </p:nvSpPr>
        <p:spPr bwMode="auto">
          <a:xfrm>
            <a:off x="1407247" y="2590800"/>
            <a:ext cx="2097952" cy="279400"/>
          </a:xfrm>
          <a:prstGeom prst="rect">
            <a:avLst/>
          </a:prstGeom>
          <a:solidFill>
            <a:srgbClr val="FFFF00"/>
          </a:solidFill>
          <a:ln w="9525">
            <a:solidFill>
              <a:schemeClr val="tx1"/>
            </a:solidFill>
            <a:round/>
            <a:headEnd/>
            <a:tailEnd/>
          </a:ln>
        </p:spPr>
        <p:txBody>
          <a:bodyPr wrap="none"/>
          <a:lstStyle/>
          <a:p>
            <a:endParaRPr lang="en-US"/>
          </a:p>
        </p:txBody>
      </p:sp>
      <p:sp>
        <p:nvSpPr>
          <p:cNvPr id="37892" name="Title 1"/>
          <p:cNvSpPr>
            <a:spLocks noGrp="1"/>
          </p:cNvSpPr>
          <p:nvPr>
            <p:ph type="title"/>
          </p:nvPr>
        </p:nvSpPr>
        <p:spPr>
          <a:xfrm>
            <a:off x="457200" y="274638"/>
            <a:ext cx="8458200" cy="1143000"/>
          </a:xfrm>
        </p:spPr>
        <p:txBody>
          <a:bodyPr>
            <a:normAutofit/>
          </a:bodyPr>
          <a:lstStyle/>
          <a:p>
            <a:r>
              <a:rPr lang="en-US" sz="2800" b="1" dirty="0" smtClean="0"/>
              <a:t>Solution to Critical-section Problem Using </a:t>
            </a:r>
            <a:r>
              <a:rPr lang="en-US" sz="2800" b="1" dirty="0" err="1" smtClean="0"/>
              <a:t>Mutex</a:t>
            </a:r>
            <a:r>
              <a:rPr lang="en-US" sz="2800" b="1" dirty="0" smtClean="0"/>
              <a:t> Locks</a:t>
            </a:r>
            <a:endParaRPr lang="en-US" sz="2800" b="1" dirty="0" smtClean="0"/>
          </a:p>
        </p:txBody>
      </p:sp>
      <p:sp>
        <p:nvSpPr>
          <p:cNvPr id="37893" name="Content Placeholder 2"/>
          <p:cNvSpPr>
            <a:spLocks noGrp="1"/>
          </p:cNvSpPr>
          <p:nvPr>
            <p:ph idx="1"/>
          </p:nvPr>
        </p:nvSpPr>
        <p:spPr>
          <a:xfrm>
            <a:off x="457200" y="1874837"/>
            <a:ext cx="8229600" cy="4525963"/>
          </a:xfrm>
        </p:spPr>
        <p:txBody>
          <a:bodyPr/>
          <a:lstStyle/>
          <a:p>
            <a:pPr>
              <a:buFont typeface="Monotype Sorts" charset="2"/>
              <a:buNone/>
            </a:pPr>
            <a:r>
              <a:rPr lang="en-US" dirty="0" smtClean="0">
                <a:solidFill>
                  <a:srgbClr val="0000FF"/>
                </a:solidFill>
              </a:rPr>
              <a:t>	do { </a:t>
            </a:r>
          </a:p>
          <a:p>
            <a:pPr>
              <a:buFont typeface="Monotype Sorts" charset="2"/>
              <a:buNone/>
            </a:pPr>
            <a:r>
              <a:rPr lang="en-US" dirty="0" smtClean="0">
                <a:solidFill>
                  <a:srgbClr val="0000FF"/>
                </a:solidFill>
              </a:rPr>
              <a:t>		acquire lock </a:t>
            </a:r>
          </a:p>
          <a:p>
            <a:pPr>
              <a:buFont typeface="Monotype Sorts" charset="2"/>
              <a:buNone/>
            </a:pPr>
            <a:r>
              <a:rPr lang="en-US" dirty="0" smtClean="0">
                <a:solidFill>
                  <a:srgbClr val="0000FF"/>
                </a:solidFill>
              </a:rPr>
              <a:t>			critical section </a:t>
            </a:r>
          </a:p>
          <a:p>
            <a:pPr>
              <a:buFont typeface="Monotype Sorts" charset="2"/>
              <a:buNone/>
            </a:pPr>
            <a:r>
              <a:rPr lang="en-US" dirty="0" smtClean="0">
                <a:solidFill>
                  <a:srgbClr val="0000FF"/>
                </a:solidFill>
              </a:rPr>
              <a:t>		release lock </a:t>
            </a:r>
          </a:p>
          <a:p>
            <a:pPr>
              <a:buFont typeface="Monotype Sorts" charset="2"/>
              <a:buNone/>
            </a:pPr>
            <a:r>
              <a:rPr lang="en-US" dirty="0" smtClean="0">
                <a:solidFill>
                  <a:srgbClr val="0000FF"/>
                </a:solidFill>
              </a:rPr>
              <a:t>			remainder section </a:t>
            </a:r>
          </a:p>
          <a:p>
            <a:pPr>
              <a:buFont typeface="Monotype Sorts" charset="2"/>
              <a:buNone/>
            </a:pPr>
            <a:r>
              <a:rPr lang="en-US" dirty="0" smtClean="0">
                <a:solidFill>
                  <a:srgbClr val="0000FF"/>
                </a:solidFill>
              </a:rPr>
              <a:t>	} while (TRUE); </a:t>
            </a:r>
          </a:p>
        </p:txBody>
      </p:sp>
    </p:spTree>
    <p:extLst>
      <p:ext uri="{BB962C8B-B14F-4D97-AF65-F5344CB8AC3E}">
        <p14:creationId xmlns:p14="http://schemas.microsoft.com/office/powerpoint/2010/main" val="1715116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701</Words>
  <Application>Microsoft Office PowerPoint</Application>
  <PresentationFormat>On-screen Show (4:3)</PresentationFormat>
  <Paragraphs>103</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Background on the need for Synchronization</vt:lpstr>
      <vt:lpstr>Example Problem </vt:lpstr>
      <vt:lpstr>Producer </vt:lpstr>
      <vt:lpstr>Consumer</vt:lpstr>
      <vt:lpstr>Critical Section</vt:lpstr>
      <vt:lpstr>Race Condition on Count</vt:lpstr>
      <vt:lpstr>Need an Atomic Operation</vt:lpstr>
      <vt:lpstr>Solution to Critical-Section Problem</vt:lpstr>
      <vt:lpstr>Solution to Critical-section Problem Using Mutex Locks</vt:lpstr>
      <vt:lpstr>Semaphore</vt:lpstr>
      <vt:lpstr>Deadlock and Starvation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Hamblen</dc:creator>
  <cp:lastModifiedBy>Hamblen</cp:lastModifiedBy>
  <cp:revision>6</cp:revision>
  <dcterms:created xsi:type="dcterms:W3CDTF">2012-10-24T14:05:09Z</dcterms:created>
  <dcterms:modified xsi:type="dcterms:W3CDTF">2012-10-24T19:00:02Z</dcterms:modified>
</cp:coreProperties>
</file>